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Lst>
  <p:sldSz cx="18288000" cy="10287000"/>
  <p:notesSz cx="6858000" cy="9144000"/>
  <p:embeddedFontLst>
    <p:embeddedFont>
      <p:font typeface="Source Han Sans JP Bold" charset="1" panose="020B0800000000000000"/>
      <p:regular r:id="rId7"/>
    </p:embeddedFont>
    <p:embeddedFont>
      <p:font typeface="Source Han Sans JP" charset="1" panose="020B0400000000000000"/>
      <p:regular r:id="rId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62893" y="159703"/>
            <a:ext cx="17362215"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Source Han Sans JP Bold"/>
                <a:ea typeface="Source Han Sans JP Bold"/>
                <a:cs typeface="Source Han Sans JP Bold"/>
                <a:sym typeface="Source Han Sans JP Bold"/>
              </a:rPr>
              <a:t>Paperqa is helphul RAGsystem</a:t>
            </a:r>
          </a:p>
        </p:txBody>
      </p:sp>
      <p:sp>
        <p:nvSpPr>
          <p:cNvPr name="TextBox 3" id="3"/>
          <p:cNvSpPr txBox="true"/>
          <p:nvPr/>
        </p:nvSpPr>
        <p:spPr>
          <a:xfrm rot="0">
            <a:off x="2381346" y="1678622"/>
            <a:ext cx="12608589" cy="7871610"/>
          </a:xfrm>
          <a:prstGeom prst="rect">
            <a:avLst/>
          </a:prstGeom>
        </p:spPr>
        <p:txBody>
          <a:bodyPr anchor="t" rtlCol="false" tIns="0" lIns="0" bIns="0" rIns="0">
            <a:spAutoFit/>
          </a:bodyPr>
          <a:lstStyle/>
          <a:p>
            <a:pPr algn="l">
              <a:lnSpc>
                <a:spcPts val="3456"/>
              </a:lnSpc>
            </a:pPr>
            <a:r>
              <a:rPr lang="en-US" sz="2469">
                <a:solidFill>
                  <a:srgbClr val="000000"/>
                </a:solidFill>
                <a:latin typeface="Source Han Sans JP"/>
                <a:ea typeface="Source Han Sans JP"/>
                <a:cs typeface="Source Han Sans JP"/>
                <a:sym typeface="Source Han Sans JP"/>
              </a:rPr>
              <a:t>Integrating AI Agents with RAG</a:t>
            </a:r>
          </a:p>
          <a:p>
            <a:pPr algn="l">
              <a:lnSpc>
                <a:spcPts val="3456"/>
              </a:lnSpc>
            </a:pPr>
            <a:r>
              <a:rPr lang="en-US" sz="2469">
                <a:solidFill>
                  <a:srgbClr val="000000"/>
                </a:solidFill>
                <a:latin typeface="Source Han Sans JP"/>
                <a:ea typeface="Source Han Sans JP"/>
                <a:cs typeface="Source Han Sans JP"/>
                <a:sym typeface="Source Han Sans JP"/>
              </a:rPr>
              <a:t>To maximize the capabilities of large language models (</a:t>
            </a:r>
            <a:r>
              <a:rPr lang="en-US" sz="2469">
                <a:solidFill>
                  <a:srgbClr val="000000"/>
                </a:solidFill>
                <a:latin typeface="Source Han Sans JP"/>
                <a:ea typeface="Source Han Sans JP"/>
                <a:cs typeface="Source Han Sans JP"/>
                <a:sym typeface="Source Han Sans JP"/>
              </a:rPr>
              <a:t>LLMs), a technique called Retrieval-Augmented Generation (RAG) is gaining attention.           RAG is a method where, when an LLM</a:t>
            </a:r>
            <a:r>
              <a:rPr lang="en-US" sz="2469">
                <a:solidFill>
                  <a:srgbClr val="000000"/>
                </a:solidFill>
                <a:latin typeface="Source Han Sans JP"/>
                <a:ea typeface="Source Han Sans JP"/>
                <a:cs typeface="Source Han Sans JP"/>
                <a:sym typeface="Source Han Sans JP"/>
              </a:rPr>
              <a:t> generates a response, it retrieves relevant information from external trusted knowledge sources (such as vector stores)           and incorporates that information into the prompt as context.</a:t>
            </a:r>
          </a:p>
          <a:p>
            <a:pPr algn="l">
              <a:lnSpc>
                <a:spcPts val="3456"/>
              </a:lnSpc>
            </a:pPr>
            <a:r>
              <a:rPr lang="en-US" sz="2469">
                <a:solidFill>
                  <a:srgbClr val="000000"/>
                </a:solidFill>
                <a:latin typeface="Source Han Sans JP"/>
                <a:ea typeface="Source Han Sans JP"/>
                <a:cs typeface="Source Han Sans JP"/>
                <a:sym typeface="Source Han Sans JP"/>
              </a:rPr>
              <a:t>LangChain and LangGraph</a:t>
            </a:r>
          </a:p>
          <a:p>
            <a:pPr algn="l">
              <a:lnSpc>
                <a:spcPts val="3456"/>
              </a:lnSpc>
            </a:pPr>
            <a:r>
              <a:rPr lang="en-US" sz="2469">
                <a:solidFill>
                  <a:srgbClr val="000000"/>
                </a:solidFill>
                <a:latin typeface="Source Han Sans JP"/>
                <a:ea typeface="Source Han Sans JP"/>
                <a:cs typeface="Source Han Sans JP"/>
                <a:sym typeface="Source Han Sans JP"/>
              </a:rPr>
              <a:t>LangChain is a framework that simplifies LLM application development. Its ability to chain multiple components together is particularly powerful.           LangGraph, on the other hand, extends LangChain. It is a library that enables defining agents with state and more complex control flows (loops, branches) as graphs.           This allows building advanced autonomous agents that would be difficult to achieve with simple sequences.</a:t>
            </a:r>
          </a:p>
          <a:p>
            <a:pPr algn="l">
              <a:lnSpc>
                <a:spcPts val="3456"/>
              </a:lnSpc>
            </a:pPr>
            <a:r>
              <a:rPr lang="en-US" sz="2469">
                <a:solidFill>
                  <a:srgbClr val="000000"/>
                </a:solidFill>
                <a:latin typeface="Source Han Sans JP"/>
                <a:ea typeface="Source Han Sans JP"/>
                <a:cs typeface="Source Han Sans JP"/>
                <a:sym typeface="Source Han Sans JP"/>
              </a:rPr>
              <a:t>The Importance of Hybrid Search</a:t>
            </a:r>
          </a:p>
          <a:p>
            <a:pPr algn="l">
              <a:lnSpc>
                <a:spcPts val="3456"/>
              </a:lnSpc>
            </a:pPr>
            <a:r>
              <a:rPr lang="en-US" sz="2469">
                <a:solidFill>
                  <a:srgbClr val="000000"/>
                </a:solidFill>
                <a:latin typeface="Source Han Sans JP"/>
                <a:ea typeface="Source Han Sans JP"/>
                <a:cs typeface="Source Han Sans JP"/>
                <a:sym typeface="Source Han Sans JP"/>
              </a:rPr>
              <a:t>RAG performance heavily depends on the quality of retrieval. Traditional vector search (dense vectors) excels at finding semantic similarity but struggles with exact matching of specific keywords, product numbers, dates, etc. Therefore, "hybrid search," which combines vector search with traditional keyword search (like BM25 or Tantivy), is key to improving search accuracy.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DAG3guMxjT4</dc:identifier>
  <dcterms:modified xsi:type="dcterms:W3CDTF">2011-08-01T06:04:30Z</dcterms:modified>
  <cp:revision>1</cp:revision>
  <dc:title>dummy</dc:title>
</cp:coreProperties>
</file>

<file path=docProps/thumbnail.jpeg>
</file>